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61" r:id="rId5"/>
    <p:sldId id="259" r:id="rId6"/>
    <p:sldId id="260" r:id="rId7"/>
    <p:sldId id="262"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07" autoAdjust="0"/>
  </p:normalViewPr>
  <p:slideViewPr>
    <p:cSldViewPr>
      <p:cViewPr varScale="1">
        <p:scale>
          <a:sx n="113" d="100"/>
          <a:sy n="113" d="100"/>
        </p:scale>
        <p:origin x="-2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89D0FD3C-6EAF-4361-90A4-880826812C2E}" type="datetimeFigureOut">
              <a:rPr lang="en-US"/>
              <a:pPr>
                <a:defRPr/>
              </a:pPr>
              <a:t>2/24/2009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8EB5D2C-EB9A-4853-85E4-4C8E63E01F0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1BD546-D813-4AC3-9A4E-F4A43160215E}" type="datetimeFigureOut">
              <a:rPr lang="en-US"/>
              <a:pPr>
                <a:defRPr/>
              </a:pPr>
              <a:t>2/24/2009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758F9C-C18E-42D2-B7DE-F83815D3BF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E3BEA231-0161-4B63-8DA4-FA71E7D05A0A}" type="datetimeFigureOut">
              <a:rPr lang="en-US"/>
              <a:pPr>
                <a:defRPr/>
              </a:pPr>
              <a:t>2/24/2009</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0FFD2A8-8C6E-4309-A484-65D07DF28F0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4B6D8C-881A-4193-BFC4-92A7D9645676}" type="datetimeFigureOut">
              <a:rPr lang="en-US"/>
              <a:pPr>
                <a:defRPr/>
              </a:pPr>
              <a:t>2/24/2009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CBF292-E92E-46F5-8174-97590F330B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74F99EBF-C884-44A8-9ADF-92580A9CA310}" type="datetimeFigureOut">
              <a:rPr lang="en-US"/>
              <a:pPr>
                <a:defRPr/>
              </a:pPr>
              <a:t>2/24/2009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3E1FAE1-9F90-4532-A229-50E138F5ACA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2D82E53-B0B9-47F4-A65D-834C180E4530}" type="datetimeFigureOut">
              <a:rPr lang="en-US"/>
              <a:pPr>
                <a:defRPr/>
              </a:pPr>
              <a:t>2/24/2009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35EFE0-33F7-47FD-908F-EEE13AF8E3A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C297D26-E739-45B8-95DB-FF7DD76EEED1}" type="datetimeFigureOut">
              <a:rPr lang="en-US"/>
              <a:pPr>
                <a:defRPr/>
              </a:pPr>
              <a:t>2/24/2009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104F45E-1F22-4DC5-920B-7B881D6D18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80B988-30FB-461B-BB22-CF1B04FAB94F}" type="datetimeFigureOut">
              <a:rPr lang="en-US"/>
              <a:pPr>
                <a:defRPr/>
              </a:pPr>
              <a:t>2/24/2009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AF36373-F5A9-4D56-9E6E-78BC7E3B8F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6CBC0DA-1C04-4141-8615-F412666363A8}" type="datetimeFigureOut">
              <a:rPr lang="en-US"/>
              <a:pPr>
                <a:defRPr/>
              </a:pPr>
              <a:t>2/24/2009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73B6582-D7E2-4860-923B-712C96EB92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B9F71785-7C5B-49F7-AEFF-09F783FD0209}" type="datetimeFigureOut">
              <a:rPr lang="en-US"/>
              <a:pPr>
                <a:defRPr/>
              </a:pPr>
              <a:t>2/24/2009</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DECE618-D151-40AF-BA24-F532C649CD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52338D0C-834E-4181-82B6-459FD991CFA6}" type="datetimeFigureOut">
              <a:rPr lang="en-US"/>
              <a:pPr>
                <a:defRPr/>
              </a:pPr>
              <a:t>2/24/2009</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EA834288-F550-4729-B0AA-7DAA9364758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737C43FB-5F6B-472F-985E-DD49D316520A}" type="datetimeFigureOut">
              <a:rPr lang="en-US"/>
              <a:pPr>
                <a:defRPr/>
              </a:pPr>
              <a:t>2/24/2009</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EE49D6A9-07C7-479C-847B-D87AF58E31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4" r:id="rId1"/>
    <p:sldLayoutId id="2147483863" r:id="rId2"/>
    <p:sldLayoutId id="2147483865" r:id="rId3"/>
    <p:sldLayoutId id="2147483862" r:id="rId4"/>
    <p:sldLayoutId id="2147483861" r:id="rId5"/>
    <p:sldLayoutId id="2147483860" r:id="rId6"/>
    <p:sldLayoutId id="2147483866" r:id="rId7"/>
    <p:sldLayoutId id="2147483867" r:id="rId8"/>
    <p:sldLayoutId id="2147483868" r:id="rId9"/>
    <p:sldLayoutId id="2147483859" r:id="rId10"/>
    <p:sldLayoutId id="2147483869"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dirty="0" smtClean="0">
                <a:solidFill>
                  <a:schemeClr val="accent1">
                    <a:satMod val="150000"/>
                  </a:schemeClr>
                </a:solidFill>
              </a:rPr>
              <a:t>Drew MUN Fall 2008</a:t>
            </a:r>
            <a:br>
              <a:rPr lang="en-US" dirty="0" smtClean="0">
                <a:solidFill>
                  <a:schemeClr val="accent1">
                    <a:satMod val="150000"/>
                  </a:schemeClr>
                </a:solidFill>
              </a:rPr>
            </a:br>
            <a:r>
              <a:rPr lang="en-US" dirty="0" smtClean="0">
                <a:solidFill>
                  <a:schemeClr val="accent1">
                    <a:satMod val="150000"/>
                  </a:schemeClr>
                </a:solidFill>
              </a:rPr>
              <a:t/>
            </a:r>
            <a:br>
              <a:rPr lang="en-US" dirty="0" smtClean="0">
                <a:solidFill>
                  <a:schemeClr val="accent1">
                    <a:satMod val="150000"/>
                  </a:schemeClr>
                </a:solidFill>
              </a:rPr>
            </a:br>
            <a:endParaRPr lang="en-US" dirty="0">
              <a:solidFill>
                <a:schemeClr val="accent1">
                  <a:satMod val="150000"/>
                </a:schemeClr>
              </a:solidFill>
            </a:endParaRPr>
          </a:p>
        </p:txBody>
      </p:sp>
      <p:sp>
        <p:nvSpPr>
          <p:cNvPr id="13314" name="Subtitle 2"/>
          <p:cNvSpPr>
            <a:spLocks noGrp="1"/>
          </p:cNvSpPr>
          <p:nvPr>
            <p:ph type="subTitle" idx="1"/>
          </p:nvPr>
        </p:nvSpPr>
        <p:spPr>
          <a:xfrm>
            <a:off x="685800" y="1828800"/>
            <a:ext cx="8077200" cy="1500188"/>
          </a:xfrm>
        </p:spPr>
        <p:txBody>
          <a:bodyPr/>
          <a:lstStyle/>
          <a:p>
            <a:r>
              <a:rPr lang="en-US" smtClean="0"/>
              <a:t>Debate set up, Model UN procedures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Language of Perambulatory Clauses</a:t>
            </a:r>
            <a:endParaRPr lang="en-US" dirty="0">
              <a:solidFill>
                <a:schemeClr val="accent1">
                  <a:satMod val="150000"/>
                </a:schemeClr>
              </a:solidFill>
            </a:endParaRPr>
          </a:p>
        </p:txBody>
      </p:sp>
      <p:sp>
        <p:nvSpPr>
          <p:cNvPr id="3" name="Content Placeholder 2"/>
          <p:cNvSpPr>
            <a:spLocks noGrp="1"/>
          </p:cNvSpPr>
          <p:nvPr>
            <p:ph idx="1"/>
          </p:nvPr>
        </p:nvSpPr>
        <p:spPr>
          <a:xfrm>
            <a:off x="457200" y="1775191"/>
            <a:ext cx="8229600" cy="4625609"/>
          </a:xfrm>
        </p:spPr>
        <p:txBody>
          <a:bodyPr numCol="3" rtlCol="0">
            <a:normAutofit fontScale="47500" lnSpcReduction="20000"/>
          </a:bodyPr>
          <a:lstStyle/>
          <a:p>
            <a:pPr marL="438912" indent="-320040" fontAlgn="auto">
              <a:spcBef>
                <a:spcPts val="0"/>
              </a:spcBef>
              <a:spcAft>
                <a:spcPts val="0"/>
              </a:spcAft>
              <a:buFont typeface="Wingdings 2"/>
              <a:buChar char=""/>
              <a:defRPr/>
            </a:pPr>
            <a:r>
              <a:rPr lang="en-US" dirty="0" smtClean="0"/>
              <a:t>Desiring</a:t>
            </a:r>
            <a:br>
              <a:rPr lang="en-US" dirty="0" smtClean="0"/>
            </a:br>
            <a:r>
              <a:rPr lang="en-US" dirty="0" smtClean="0"/>
              <a:t>Emphasizing Expecting                           </a:t>
            </a:r>
            <a:br>
              <a:rPr lang="en-US" dirty="0" smtClean="0"/>
            </a:br>
            <a:r>
              <a:rPr lang="en-US" dirty="0" smtClean="0"/>
              <a:t>Expressing its appreciation</a:t>
            </a:r>
            <a:br>
              <a:rPr lang="en-US" dirty="0" smtClean="0"/>
            </a:br>
            <a:r>
              <a:rPr lang="en-US" dirty="0" smtClean="0"/>
              <a:t>Expressing its satisfaction Having received Having studied</a:t>
            </a:r>
            <a:br>
              <a:rPr lang="en-US" dirty="0" smtClean="0"/>
            </a:br>
            <a:r>
              <a:rPr lang="en-US" dirty="0" smtClean="0"/>
              <a:t>Keeping in mind</a:t>
            </a:r>
            <a:br>
              <a:rPr lang="en-US" dirty="0" smtClean="0"/>
            </a:br>
            <a:r>
              <a:rPr lang="en-US" dirty="0" smtClean="0"/>
              <a:t>Noting with regret</a:t>
            </a:r>
            <a:br>
              <a:rPr lang="en-US" dirty="0" smtClean="0"/>
            </a:br>
            <a:r>
              <a:rPr lang="en-US" dirty="0" smtClean="0"/>
              <a:t>Noting with deep concern</a:t>
            </a:r>
            <a:br>
              <a:rPr lang="en-US" dirty="0" smtClean="0"/>
            </a:br>
            <a:r>
              <a:rPr lang="en-US" dirty="0" smtClean="0"/>
              <a:t>Noting with satisfaction</a:t>
            </a:r>
            <a:br>
              <a:rPr lang="en-US" dirty="0" smtClean="0"/>
            </a:br>
            <a:r>
              <a:rPr lang="en-US" dirty="0" smtClean="0"/>
              <a:t>Noting further </a:t>
            </a:r>
            <a:br>
              <a:rPr lang="en-US" dirty="0" smtClean="0"/>
            </a:br>
            <a:r>
              <a:rPr lang="en-US" dirty="0" smtClean="0"/>
              <a:t>Noting with approval</a:t>
            </a:r>
            <a:br>
              <a:rPr lang="en-US" dirty="0" smtClean="0"/>
            </a:br>
            <a:r>
              <a:rPr lang="en-US" dirty="0" smtClean="0"/>
              <a:t>Observing</a:t>
            </a:r>
            <a:br>
              <a:rPr lang="en-US" dirty="0" smtClean="0"/>
            </a:br>
            <a:r>
              <a:rPr lang="en-US" dirty="0" smtClean="0"/>
              <a:t>Reaffirming</a:t>
            </a:r>
            <a:br>
              <a:rPr lang="en-US" dirty="0" smtClean="0"/>
            </a:br>
            <a:r>
              <a:rPr lang="en-US" dirty="0" smtClean="0"/>
              <a:t>Realizing</a:t>
            </a:r>
            <a:br>
              <a:rPr lang="en-US" dirty="0" smtClean="0"/>
            </a:br>
            <a:r>
              <a:rPr lang="en-US" dirty="0" smtClean="0"/>
              <a:t>Recalling</a:t>
            </a:r>
            <a:br>
              <a:rPr lang="en-US" dirty="0" smtClean="0"/>
            </a:br>
            <a:r>
              <a:rPr lang="en-US" dirty="0" smtClean="0"/>
              <a:t>Recognizing</a:t>
            </a:r>
            <a:br>
              <a:rPr lang="en-US" dirty="0" smtClean="0"/>
            </a:br>
            <a:r>
              <a:rPr lang="en-US" dirty="0" smtClean="0"/>
              <a:t>Referring</a:t>
            </a:r>
            <a:br>
              <a:rPr lang="en-US" dirty="0" smtClean="0"/>
            </a:br>
            <a:r>
              <a:rPr lang="en-US" dirty="0" smtClean="0"/>
              <a:t>Seeking</a:t>
            </a:r>
            <a:br>
              <a:rPr lang="en-US" dirty="0" smtClean="0"/>
            </a:br>
            <a:r>
              <a:rPr lang="en-US" dirty="0" smtClean="0"/>
              <a:t>Taking into account</a:t>
            </a:r>
            <a:br>
              <a:rPr lang="en-US" dirty="0" smtClean="0"/>
            </a:br>
            <a:r>
              <a:rPr lang="en-US" dirty="0" smtClean="0"/>
              <a:t>Taking into consideration</a:t>
            </a:r>
            <a:br>
              <a:rPr lang="en-US" dirty="0" smtClean="0"/>
            </a:br>
            <a:r>
              <a:rPr lang="en-US" dirty="0" smtClean="0"/>
              <a:t>Taking note</a:t>
            </a:r>
            <a:br>
              <a:rPr lang="en-US" dirty="0" smtClean="0"/>
            </a:br>
            <a:r>
              <a:rPr lang="en-US" dirty="0" smtClean="0"/>
              <a:t>Viewing with appreciation</a:t>
            </a:r>
            <a:br>
              <a:rPr lang="en-US" dirty="0" smtClean="0"/>
            </a:br>
            <a:r>
              <a:rPr lang="en-US" dirty="0" smtClean="0"/>
              <a:t>Welcoming </a:t>
            </a:r>
            <a:br>
              <a:rPr lang="en-US" dirty="0" smtClean="0"/>
            </a:br>
            <a:r>
              <a:rPr lang="en-US" dirty="0" smtClean="0"/>
              <a:t>Fulfilling</a:t>
            </a:r>
            <a:br>
              <a:rPr lang="en-US" dirty="0" smtClean="0"/>
            </a:br>
            <a:r>
              <a:rPr lang="en-US" dirty="0" smtClean="0"/>
              <a:t>Fully alarmed</a:t>
            </a:r>
            <a:br>
              <a:rPr lang="en-US" dirty="0" smtClean="0"/>
            </a:br>
            <a:r>
              <a:rPr lang="en-US" dirty="0" smtClean="0"/>
              <a:t>Fully aware</a:t>
            </a:r>
            <a:br>
              <a:rPr lang="en-US" dirty="0" smtClean="0"/>
            </a:br>
            <a:r>
              <a:rPr lang="en-US" dirty="0" smtClean="0"/>
              <a:t>Fully believing</a:t>
            </a:r>
            <a:br>
              <a:rPr lang="en-US" dirty="0" smtClean="0"/>
            </a:br>
            <a:r>
              <a:rPr lang="en-US" dirty="0" smtClean="0"/>
              <a:t>Further deploring</a:t>
            </a:r>
            <a:br>
              <a:rPr lang="en-US" dirty="0" smtClean="0"/>
            </a:br>
            <a:r>
              <a:rPr lang="en-US" dirty="0" smtClean="0"/>
              <a:t>Further recalling </a:t>
            </a:r>
            <a:br>
              <a:rPr lang="en-US" dirty="0" smtClean="0"/>
            </a:br>
            <a:r>
              <a:rPr lang="en-US" dirty="0" smtClean="0"/>
              <a:t>Guided by</a:t>
            </a:r>
            <a:br>
              <a:rPr lang="en-US" dirty="0" smtClean="0"/>
            </a:br>
            <a:r>
              <a:rPr lang="en-US" dirty="0" smtClean="0"/>
              <a:t>Having adopted</a:t>
            </a:r>
            <a:br>
              <a:rPr lang="en-US" dirty="0" smtClean="0"/>
            </a:br>
            <a:r>
              <a:rPr lang="en-US" dirty="0" smtClean="0"/>
              <a:t>Having considered</a:t>
            </a:r>
            <a:br>
              <a:rPr lang="en-US" dirty="0" smtClean="0"/>
            </a:br>
            <a:r>
              <a:rPr lang="en-US" dirty="0" smtClean="0"/>
              <a:t>Having considered further</a:t>
            </a:r>
            <a:br>
              <a:rPr lang="en-US" dirty="0" smtClean="0"/>
            </a:br>
            <a:r>
              <a:rPr lang="en-US" dirty="0" smtClean="0"/>
              <a:t>Having devoted attention</a:t>
            </a:r>
            <a:br>
              <a:rPr lang="en-US" dirty="0" smtClean="0"/>
            </a:br>
            <a:r>
              <a:rPr lang="en-US" dirty="0" smtClean="0"/>
              <a:t>Having examined</a:t>
            </a:r>
            <a:br>
              <a:rPr lang="en-US" dirty="0" smtClean="0"/>
            </a:br>
            <a:r>
              <a:rPr lang="en-US" dirty="0" smtClean="0"/>
              <a:t>Having heard</a:t>
            </a:r>
            <a:br>
              <a:rPr lang="en-US" dirty="0" smtClean="0"/>
            </a:br>
            <a:r>
              <a:rPr lang="en-US" dirty="0" smtClean="0"/>
              <a:t>Having received Having studied</a:t>
            </a:r>
            <a:br>
              <a:rPr lang="en-US" dirty="0" smtClean="0"/>
            </a:br>
            <a:r>
              <a:rPr lang="en-US" dirty="0" smtClean="0"/>
              <a:t>Keeping in mind</a:t>
            </a:r>
            <a:br>
              <a:rPr lang="en-US" dirty="0" smtClean="0"/>
            </a:br>
            <a:r>
              <a:rPr lang="en-US" dirty="0" smtClean="0"/>
              <a:t>Noting with regret</a:t>
            </a:r>
            <a:br>
              <a:rPr lang="en-US" dirty="0" smtClean="0"/>
            </a:br>
            <a:r>
              <a:rPr lang="en-US" dirty="0" smtClean="0"/>
              <a:t>Noting with deep concern</a:t>
            </a:r>
            <a:br>
              <a:rPr lang="en-US" dirty="0" smtClean="0"/>
            </a:br>
            <a:r>
              <a:rPr lang="en-US" dirty="0" smtClean="0"/>
              <a:t>Noting with satisfaction</a:t>
            </a:r>
            <a:br>
              <a:rPr lang="en-US" dirty="0" smtClean="0"/>
            </a:br>
            <a:r>
              <a:rPr lang="en-US" dirty="0" smtClean="0"/>
              <a:t>Noting further </a:t>
            </a:r>
            <a:br>
              <a:rPr lang="en-US" dirty="0" smtClean="0"/>
            </a:br>
            <a:r>
              <a:rPr lang="en-US" dirty="0" smtClean="0"/>
              <a:t>Noting with approval</a:t>
            </a:r>
            <a:br>
              <a:rPr lang="en-US" dirty="0" smtClean="0"/>
            </a:br>
            <a:r>
              <a:rPr lang="en-US" dirty="0" smtClean="0"/>
              <a:t>Observing</a:t>
            </a:r>
            <a:br>
              <a:rPr lang="en-US" dirty="0" smtClean="0"/>
            </a:br>
            <a:r>
              <a:rPr lang="en-US" dirty="0" smtClean="0"/>
              <a:t>Reaffirming</a:t>
            </a:r>
            <a:br>
              <a:rPr lang="en-US" dirty="0" smtClean="0"/>
            </a:br>
            <a:r>
              <a:rPr lang="en-US" dirty="0" smtClean="0"/>
              <a:t>Realizing</a:t>
            </a:r>
            <a:br>
              <a:rPr lang="en-US" dirty="0" smtClean="0"/>
            </a:br>
            <a:r>
              <a:rPr lang="en-US" dirty="0" smtClean="0"/>
              <a:t>Recalling</a:t>
            </a:r>
            <a:br>
              <a:rPr lang="en-US" dirty="0" smtClean="0"/>
            </a:br>
            <a:r>
              <a:rPr lang="en-US" dirty="0" smtClean="0"/>
              <a:t>Recognizing</a:t>
            </a:r>
            <a:br>
              <a:rPr lang="en-US" dirty="0" smtClean="0"/>
            </a:br>
            <a:r>
              <a:rPr lang="en-US" dirty="0" smtClean="0"/>
              <a:t>Referring</a:t>
            </a:r>
            <a:br>
              <a:rPr lang="en-US" dirty="0" smtClean="0"/>
            </a:br>
            <a:r>
              <a:rPr lang="en-US" dirty="0" smtClean="0"/>
              <a:t>Seeking</a:t>
            </a:r>
            <a:br>
              <a:rPr lang="en-US" dirty="0" smtClean="0"/>
            </a:br>
            <a:r>
              <a:rPr lang="en-US" dirty="0" smtClean="0"/>
              <a:t>Taking into account</a:t>
            </a:r>
            <a:br>
              <a:rPr lang="en-US" dirty="0" smtClean="0"/>
            </a:br>
            <a:r>
              <a:rPr lang="en-US" dirty="0" smtClean="0"/>
              <a:t>Taking into consideration</a:t>
            </a:r>
            <a:br>
              <a:rPr lang="en-US" dirty="0" smtClean="0"/>
            </a:br>
            <a:r>
              <a:rPr lang="en-US" dirty="0" smtClean="0"/>
              <a:t>Taking note</a:t>
            </a:r>
            <a:br>
              <a:rPr lang="en-US" dirty="0" smtClean="0"/>
            </a:br>
            <a:r>
              <a:rPr lang="en-US" dirty="0" smtClean="0"/>
              <a:t>Viewing with appreciation</a:t>
            </a:r>
            <a:br>
              <a:rPr lang="en-US" dirty="0" smtClean="0"/>
            </a:br>
            <a:r>
              <a:rPr lang="en-US" dirty="0" smtClean="0"/>
              <a:t>Welcoming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Operative Clauses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fontAlgn="auto">
              <a:spcBef>
                <a:spcPts val="0"/>
              </a:spcBef>
              <a:spcAft>
                <a:spcPts val="0"/>
              </a:spcAft>
              <a:buFont typeface="Wingdings 2"/>
              <a:buChar char=""/>
              <a:defRPr/>
            </a:pPr>
            <a:r>
              <a:rPr lang="en-US" i="1" dirty="0" smtClean="0"/>
              <a:t>Operative Clauses</a:t>
            </a:r>
            <a:r>
              <a:rPr lang="en-US" dirty="0" smtClean="0"/>
              <a:t/>
            </a:r>
            <a:br>
              <a:rPr lang="en-US" dirty="0" smtClean="0"/>
            </a:br>
            <a:r>
              <a:rPr lang="en-US" dirty="0" smtClean="0"/>
              <a:t>Operative clauses identify the actions or recommendations made in a resolution. Each operative clause begins with a verb (called an operative phrase) and ends with a semicolon. Operative clauses should be organized in a logical progression, with each containing a single idea or proposal, and are always numbered. If a clause requires further explanation, bulleted lists set off by letters or roman numerals can also be used. After the last operative clause, the resolution ends in a period.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Language of Operative Clauses</a:t>
            </a:r>
            <a:endParaRPr lang="en-US" dirty="0">
              <a:solidFill>
                <a:schemeClr val="accent1">
                  <a:satMod val="150000"/>
                </a:schemeClr>
              </a:solidFill>
            </a:endParaRPr>
          </a:p>
        </p:txBody>
      </p:sp>
      <p:sp>
        <p:nvSpPr>
          <p:cNvPr id="3" name="Content Placeholder 2"/>
          <p:cNvSpPr>
            <a:spLocks noGrp="1"/>
          </p:cNvSpPr>
          <p:nvPr>
            <p:ph idx="1"/>
          </p:nvPr>
        </p:nvSpPr>
        <p:spPr>
          <a:xfrm>
            <a:off x="457200" y="1775191"/>
            <a:ext cx="8229600" cy="4625609"/>
          </a:xfrm>
        </p:spPr>
        <p:txBody>
          <a:bodyPr numCol="3" rtlCol="0">
            <a:normAutofit fontScale="62500" lnSpcReduction="20000"/>
          </a:bodyPr>
          <a:lstStyle/>
          <a:p>
            <a:pPr marL="438912" indent="-320040" fontAlgn="auto">
              <a:spcBef>
                <a:spcPts val="0"/>
              </a:spcBef>
              <a:spcAft>
                <a:spcPts val="0"/>
              </a:spcAft>
              <a:buFont typeface="Wingdings 2"/>
              <a:buChar char=""/>
              <a:defRPr/>
            </a:pPr>
            <a:r>
              <a:rPr lang="en-US" dirty="0" smtClean="0"/>
              <a:t>Accepts</a:t>
            </a:r>
            <a:br>
              <a:rPr lang="en-US" dirty="0" smtClean="0"/>
            </a:br>
            <a:r>
              <a:rPr lang="en-US" dirty="0" smtClean="0"/>
              <a:t>Affirms</a:t>
            </a:r>
            <a:br>
              <a:rPr lang="en-US" dirty="0" smtClean="0"/>
            </a:br>
            <a:r>
              <a:rPr lang="en-US" dirty="0" smtClean="0"/>
              <a:t>Approves</a:t>
            </a:r>
            <a:br>
              <a:rPr lang="en-US" dirty="0" smtClean="0"/>
            </a:br>
            <a:r>
              <a:rPr lang="en-US" dirty="0" smtClean="0"/>
              <a:t>Authorizes</a:t>
            </a:r>
            <a:br>
              <a:rPr lang="en-US" dirty="0" smtClean="0"/>
            </a:br>
            <a:r>
              <a:rPr lang="en-US" dirty="0" smtClean="0"/>
              <a:t>Calls</a:t>
            </a:r>
            <a:br>
              <a:rPr lang="en-US" dirty="0" smtClean="0"/>
            </a:br>
            <a:r>
              <a:rPr lang="en-US" dirty="0" smtClean="0"/>
              <a:t>Calls upon</a:t>
            </a:r>
            <a:br>
              <a:rPr lang="en-US" dirty="0" smtClean="0"/>
            </a:br>
            <a:r>
              <a:rPr lang="en-US" dirty="0" smtClean="0"/>
              <a:t>Condemns</a:t>
            </a:r>
            <a:br>
              <a:rPr lang="en-US" dirty="0" smtClean="0"/>
            </a:br>
            <a:r>
              <a:rPr lang="en-US" dirty="0" smtClean="0"/>
              <a:t>Confirms</a:t>
            </a:r>
            <a:br>
              <a:rPr lang="en-US" dirty="0" smtClean="0"/>
            </a:br>
            <a:r>
              <a:rPr lang="en-US" dirty="0" smtClean="0"/>
              <a:t>Congratulates</a:t>
            </a:r>
            <a:br>
              <a:rPr lang="en-US" dirty="0" smtClean="0"/>
            </a:br>
            <a:r>
              <a:rPr lang="en-US" dirty="0" smtClean="0"/>
              <a:t>Considers</a:t>
            </a:r>
            <a:br>
              <a:rPr lang="en-US" dirty="0" smtClean="0"/>
            </a:br>
            <a:r>
              <a:rPr lang="en-US" dirty="0" smtClean="0"/>
              <a:t>Declares accordingly</a:t>
            </a:r>
            <a:br>
              <a:rPr lang="en-US" dirty="0" smtClean="0"/>
            </a:br>
            <a:r>
              <a:rPr lang="en-US" dirty="0" smtClean="0"/>
              <a:t>Deplores</a:t>
            </a:r>
            <a:br>
              <a:rPr lang="en-US" dirty="0" smtClean="0"/>
            </a:br>
            <a:r>
              <a:rPr lang="en-US" dirty="0" smtClean="0"/>
              <a:t>Designates</a:t>
            </a:r>
            <a:br>
              <a:rPr lang="en-US" dirty="0" smtClean="0"/>
            </a:br>
            <a:r>
              <a:rPr lang="en-US" dirty="0" smtClean="0"/>
              <a:t>Draws the attention</a:t>
            </a:r>
            <a:br>
              <a:rPr lang="en-US" dirty="0" smtClean="0"/>
            </a:br>
            <a:r>
              <a:rPr lang="en-US" dirty="0" smtClean="0"/>
              <a:t>Emphasizes Encourages</a:t>
            </a:r>
            <a:br>
              <a:rPr lang="en-US" dirty="0" smtClean="0"/>
            </a:br>
            <a:r>
              <a:rPr lang="en-US" dirty="0" smtClean="0"/>
              <a:t>Endorses</a:t>
            </a:r>
            <a:br>
              <a:rPr lang="en-US" dirty="0" smtClean="0"/>
            </a:br>
            <a:r>
              <a:rPr lang="en-US" dirty="0" smtClean="0"/>
              <a:t>Expresses its appreciation</a:t>
            </a:r>
            <a:br>
              <a:rPr lang="en-US" dirty="0" smtClean="0"/>
            </a:br>
            <a:r>
              <a:rPr lang="en-US" dirty="0" smtClean="0"/>
              <a:t>Expresses its hope</a:t>
            </a:r>
            <a:br>
              <a:rPr lang="en-US" dirty="0" smtClean="0"/>
            </a:br>
            <a:r>
              <a:rPr lang="en-US" dirty="0" smtClean="0"/>
              <a:t>Further invites</a:t>
            </a:r>
            <a:br>
              <a:rPr lang="en-US" dirty="0" smtClean="0"/>
            </a:br>
            <a:r>
              <a:rPr lang="en-US" dirty="0" smtClean="0"/>
              <a:t>Deplores</a:t>
            </a:r>
            <a:br>
              <a:rPr lang="en-US" dirty="0" smtClean="0"/>
            </a:br>
            <a:r>
              <a:rPr lang="en-US" dirty="0" smtClean="0"/>
              <a:t>Designates</a:t>
            </a:r>
            <a:br>
              <a:rPr lang="en-US" dirty="0" smtClean="0"/>
            </a:br>
            <a:r>
              <a:rPr lang="en-US" dirty="0" smtClean="0"/>
              <a:t>Draws the attention</a:t>
            </a:r>
            <a:br>
              <a:rPr lang="en-US" dirty="0" smtClean="0"/>
            </a:br>
            <a:r>
              <a:rPr lang="en-US" dirty="0" smtClean="0"/>
              <a:t>Emphasizes</a:t>
            </a:r>
            <a:br>
              <a:rPr lang="en-US" dirty="0" smtClean="0"/>
            </a:br>
            <a:r>
              <a:rPr lang="en-US" dirty="0" smtClean="0"/>
              <a:t>Encourages</a:t>
            </a:r>
            <a:br>
              <a:rPr lang="en-US" dirty="0" smtClean="0"/>
            </a:br>
            <a:r>
              <a:rPr lang="en-US" dirty="0" smtClean="0"/>
              <a:t>Endorses</a:t>
            </a:r>
            <a:br>
              <a:rPr lang="en-US" dirty="0" smtClean="0"/>
            </a:br>
            <a:r>
              <a:rPr lang="en-US" dirty="0" smtClean="0"/>
              <a:t>Expresses its appreciation</a:t>
            </a:r>
            <a:br>
              <a:rPr lang="en-US" dirty="0" smtClean="0"/>
            </a:br>
            <a:r>
              <a:rPr lang="en-US" dirty="0" smtClean="0"/>
              <a:t>Expresses its hope</a:t>
            </a:r>
            <a:br>
              <a:rPr lang="en-US" dirty="0" smtClean="0"/>
            </a:br>
            <a:r>
              <a:rPr lang="en-US" dirty="0" smtClean="0"/>
              <a:t>Further invites</a:t>
            </a:r>
            <a:br>
              <a:rPr lang="en-US" dirty="0" smtClean="0"/>
            </a:br>
            <a:r>
              <a:rPr lang="en-US" dirty="0" smtClean="0"/>
              <a:t>Further proclaims</a:t>
            </a:r>
            <a:br>
              <a:rPr lang="en-US" dirty="0" smtClean="0"/>
            </a:br>
            <a:r>
              <a:rPr lang="en-US" dirty="0" smtClean="0"/>
              <a:t>Further reminds Further recommends</a:t>
            </a:r>
            <a:br>
              <a:rPr lang="en-US" dirty="0" smtClean="0"/>
            </a:br>
            <a:r>
              <a:rPr lang="en-US" dirty="0" smtClean="0"/>
              <a:t>Further requests</a:t>
            </a:r>
            <a:br>
              <a:rPr lang="en-US" dirty="0" smtClean="0"/>
            </a:br>
            <a:r>
              <a:rPr lang="en-US" dirty="0" smtClean="0"/>
              <a:t>Further resolves</a:t>
            </a:r>
            <a:br>
              <a:rPr lang="en-US" dirty="0" smtClean="0"/>
            </a:br>
            <a:r>
              <a:rPr lang="en-US" dirty="0" smtClean="0"/>
              <a:t>Has resolved</a:t>
            </a:r>
            <a:br>
              <a:rPr lang="en-US" dirty="0" smtClean="0"/>
            </a:br>
            <a:r>
              <a:rPr lang="en-US" dirty="0" smtClean="0"/>
              <a:t>Notes</a:t>
            </a:r>
            <a:br>
              <a:rPr lang="en-US" dirty="0" smtClean="0"/>
            </a:br>
            <a:r>
              <a:rPr lang="en-US" dirty="0" smtClean="0"/>
              <a:t>Proclaims</a:t>
            </a:r>
            <a:br>
              <a:rPr lang="en-US" dirty="0" smtClean="0"/>
            </a:br>
            <a:r>
              <a:rPr lang="en-US" dirty="0" smtClean="0"/>
              <a:t>Reaffirms</a:t>
            </a:r>
            <a:br>
              <a:rPr lang="en-US" dirty="0" smtClean="0"/>
            </a:br>
            <a:r>
              <a:rPr lang="en-US" dirty="0" smtClean="0"/>
              <a:t>Recommends</a:t>
            </a:r>
            <a:br>
              <a:rPr lang="en-US" dirty="0" smtClean="0"/>
            </a:br>
            <a:r>
              <a:rPr lang="en-US" dirty="0" smtClean="0"/>
              <a:t>Regrets</a:t>
            </a:r>
            <a:br>
              <a:rPr lang="en-US" dirty="0" smtClean="0"/>
            </a:br>
            <a:r>
              <a:rPr lang="en-US" dirty="0" smtClean="0"/>
              <a:t>Reminds</a:t>
            </a:r>
            <a:br>
              <a:rPr lang="en-US" dirty="0" smtClean="0"/>
            </a:br>
            <a:r>
              <a:rPr lang="en-US" dirty="0" smtClean="0"/>
              <a:t>Requests</a:t>
            </a:r>
            <a:br>
              <a:rPr lang="en-US" dirty="0" smtClean="0"/>
            </a:br>
            <a:r>
              <a:rPr lang="en-US" dirty="0" smtClean="0"/>
              <a:t>Solemnly affirms</a:t>
            </a:r>
            <a:br>
              <a:rPr lang="en-US" dirty="0" smtClean="0"/>
            </a:br>
            <a:r>
              <a:rPr lang="en-US" dirty="0" smtClean="0"/>
              <a:t>Strongly condemns</a:t>
            </a:r>
            <a:br>
              <a:rPr lang="en-US" dirty="0" smtClean="0"/>
            </a:br>
            <a:r>
              <a:rPr lang="en-US" dirty="0" smtClean="0"/>
              <a:t>Supports</a:t>
            </a:r>
            <a:br>
              <a:rPr lang="en-US" dirty="0" smtClean="0"/>
            </a:br>
            <a:r>
              <a:rPr lang="en-US" dirty="0" smtClean="0"/>
              <a:t>Takes note of</a:t>
            </a:r>
            <a:br>
              <a:rPr lang="en-US" dirty="0" smtClean="0"/>
            </a:br>
            <a:r>
              <a:rPr lang="en-US" dirty="0" smtClean="0"/>
              <a:t>Transmits</a:t>
            </a:r>
            <a:br>
              <a:rPr lang="en-US" dirty="0" smtClean="0"/>
            </a:br>
            <a:r>
              <a:rPr lang="en-US" dirty="0" smtClean="0"/>
              <a:t>Trusts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Rules of Recognition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77500" lnSpcReduction="20000"/>
          </a:bodyPr>
          <a:lstStyle/>
          <a:p>
            <a:pPr marL="438912" indent="-320040" fontAlgn="auto">
              <a:spcBef>
                <a:spcPts val="0"/>
              </a:spcBef>
              <a:spcAft>
                <a:spcPts val="0"/>
              </a:spcAft>
              <a:buFont typeface="Wingdings 2"/>
              <a:buChar char=""/>
              <a:defRPr/>
            </a:pPr>
            <a:r>
              <a:rPr lang="en-US" b="1" dirty="0" smtClean="0"/>
              <a:t>Sponsors</a:t>
            </a:r>
            <a:r>
              <a:rPr lang="en-US" dirty="0" smtClean="0"/>
              <a:t> of a draft resolution are the principal authors of the document and agree with its substance. Although it is possible to have only one sponsor, this rarely occurs at the UN, since countries must work together to create widely agreeable language in order for the draft resolution to pass. Sponsors control a draft resolution and only the sponsors can approve immediate changes.</a:t>
            </a:r>
          </a:p>
          <a:p>
            <a:pPr marL="438912" indent="-320040" fontAlgn="auto">
              <a:spcBef>
                <a:spcPts val="0"/>
              </a:spcBef>
              <a:spcAft>
                <a:spcPts val="0"/>
              </a:spcAft>
              <a:buFont typeface="Wingdings 2"/>
              <a:buChar char=""/>
              <a:defRPr/>
            </a:pPr>
            <a:r>
              <a:rPr lang="en-US" b="1" dirty="0" smtClean="0"/>
              <a:t>Signatories</a:t>
            </a:r>
            <a:r>
              <a:rPr lang="en-US" dirty="0" smtClean="0"/>
              <a:t> are countries that may or may not agree with the substance of the draft resolution but still wish to see it debated so that they can propose amendments.</a:t>
            </a:r>
          </a:p>
          <a:p>
            <a:pPr marL="438912" indent="-320040" fontAlgn="auto">
              <a:spcBef>
                <a:spcPts val="0"/>
              </a:spcBef>
              <a:spcAft>
                <a:spcPts val="0"/>
              </a:spcAft>
              <a:buFont typeface="Wingdings 2"/>
              <a:buChar char=""/>
              <a:defRPr/>
            </a:pPr>
            <a:r>
              <a:rPr lang="en-US" dirty="0" smtClean="0"/>
              <a:t>A certain percentage of the committee must be either sponsors or signatories to a draft resolution in order for it to be accepted.</a:t>
            </a:r>
          </a:p>
          <a:p>
            <a:pPr marL="438912" indent="-320040" fontAlgn="auto">
              <a:spcBef>
                <a:spcPts val="0"/>
              </a:spcBef>
              <a:spcAft>
                <a:spcPts val="0"/>
              </a:spcAft>
              <a:buFont typeface="Wingdings 2"/>
              <a:buChar cha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Sample Resolution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40000" lnSpcReduction="20000"/>
          </a:bodyPr>
          <a:lstStyle/>
          <a:p>
            <a:pPr marL="438912" indent="-320040" fontAlgn="auto">
              <a:spcBef>
                <a:spcPts val="0"/>
              </a:spcBef>
              <a:spcAft>
                <a:spcPts val="0"/>
              </a:spcAft>
              <a:buFont typeface="Wingdings 2"/>
              <a:buChar char=""/>
              <a:defRPr/>
            </a:pPr>
            <a:r>
              <a:rPr lang="en-US" b="1" dirty="0" smtClean="0"/>
              <a:t>General Assembly Third Committee</a:t>
            </a:r>
            <a:r>
              <a:rPr lang="en-US" dirty="0" smtClean="0"/>
              <a:t/>
            </a:r>
            <a:br>
              <a:rPr lang="en-US" dirty="0" smtClean="0"/>
            </a:br>
            <a:r>
              <a:rPr lang="en-US" dirty="0" smtClean="0"/>
              <a:t>Sponsors: United States, Austria and Italy</a:t>
            </a:r>
            <a:br>
              <a:rPr lang="en-US" dirty="0" smtClean="0"/>
            </a:br>
            <a:r>
              <a:rPr lang="en-US" dirty="0" smtClean="0"/>
              <a:t>Signatories: Greece, Tajikistan, Japan, Canada, Mali, the Netherlands and Gabon</a:t>
            </a:r>
            <a:br>
              <a:rPr lang="en-US" dirty="0" smtClean="0"/>
            </a:br>
            <a:r>
              <a:rPr lang="en-US" dirty="0" smtClean="0"/>
              <a:t>Topic: “Strengthening UN coordination of humanitarian assistance in complex emergencies”</a:t>
            </a:r>
          </a:p>
          <a:p>
            <a:pPr marL="438912" indent="-320040" fontAlgn="auto">
              <a:spcBef>
                <a:spcPts val="0"/>
              </a:spcBef>
              <a:spcAft>
                <a:spcPts val="0"/>
              </a:spcAft>
              <a:buFont typeface="Wingdings 2"/>
              <a:buChar char=""/>
              <a:defRPr/>
            </a:pPr>
            <a:r>
              <a:rPr lang="en-US" dirty="0" smtClean="0"/>
              <a:t>The General Assembly,</a:t>
            </a:r>
          </a:p>
          <a:p>
            <a:pPr marL="438912" indent="-320040" fontAlgn="auto">
              <a:spcBef>
                <a:spcPts val="0"/>
              </a:spcBef>
              <a:spcAft>
                <a:spcPts val="0"/>
              </a:spcAft>
              <a:buFont typeface="Wingdings 2"/>
              <a:buChar char=""/>
              <a:defRPr/>
            </a:pPr>
            <a:r>
              <a:rPr lang="en-US" u="sng" dirty="0" smtClean="0"/>
              <a:t>Reminding</a:t>
            </a:r>
            <a:r>
              <a:rPr lang="en-US" dirty="0" smtClean="0"/>
              <a:t> all nations of the celebration of the 50th anniversary of the </a:t>
            </a:r>
            <a:r>
              <a:rPr lang="en-US" i="1" dirty="0" smtClean="0"/>
              <a:t>Universal Declaration of Human Rights</a:t>
            </a:r>
            <a:r>
              <a:rPr lang="en-US" dirty="0" smtClean="0"/>
              <a:t>, which recognizes the inherent dignity, equality and inalienable rights of all global citizens, </a:t>
            </a:r>
            <a:r>
              <a:rPr lang="en-US" b="1" dirty="0" smtClean="0"/>
              <a:t>[use commas to separate </a:t>
            </a:r>
            <a:r>
              <a:rPr lang="en-US" b="1" dirty="0" err="1" smtClean="0"/>
              <a:t>preambulatory</a:t>
            </a:r>
            <a:r>
              <a:rPr lang="en-US" b="1" dirty="0" smtClean="0"/>
              <a:t> clauses]</a:t>
            </a:r>
            <a:endParaRPr lang="en-US" dirty="0" smtClean="0"/>
          </a:p>
          <a:p>
            <a:pPr marL="438912" indent="-320040" fontAlgn="auto">
              <a:spcBef>
                <a:spcPts val="0"/>
              </a:spcBef>
              <a:spcAft>
                <a:spcPts val="0"/>
              </a:spcAft>
              <a:buFont typeface="Wingdings 2"/>
              <a:buChar char=""/>
              <a:defRPr/>
            </a:pPr>
            <a:r>
              <a:rPr lang="en-US" u="sng" dirty="0" smtClean="0"/>
              <a:t>Reaffirming</a:t>
            </a:r>
            <a:r>
              <a:rPr lang="en-US" dirty="0" smtClean="0"/>
              <a:t> its Resolution 33/1996 of 25 July 1996, which encourages Governments to work with UN bodies aimed at improving the coordination and effectiveness of humanitarian assistance,</a:t>
            </a:r>
          </a:p>
          <a:p>
            <a:pPr marL="438912" indent="-320040" fontAlgn="auto">
              <a:spcBef>
                <a:spcPts val="0"/>
              </a:spcBef>
              <a:spcAft>
                <a:spcPts val="0"/>
              </a:spcAft>
              <a:buFont typeface="Wingdings 2"/>
              <a:buChar char=""/>
              <a:defRPr/>
            </a:pPr>
            <a:r>
              <a:rPr lang="en-US" u="sng" dirty="0" smtClean="0"/>
              <a:t>Noting</a:t>
            </a:r>
            <a:r>
              <a:rPr lang="en-US" dirty="0" smtClean="0"/>
              <a:t> with satisfaction the past efforts of various relevant UN bodies and nongovernmental organizations,</a:t>
            </a:r>
          </a:p>
          <a:p>
            <a:pPr marL="438912" indent="-320040" fontAlgn="auto">
              <a:spcBef>
                <a:spcPts val="0"/>
              </a:spcBef>
              <a:spcAft>
                <a:spcPts val="0"/>
              </a:spcAft>
              <a:buFont typeface="Wingdings 2"/>
              <a:buChar char=""/>
              <a:defRPr/>
            </a:pPr>
            <a:r>
              <a:rPr lang="en-US" u="sng" dirty="0" smtClean="0"/>
              <a:t>Stressing</a:t>
            </a:r>
            <a:r>
              <a:rPr lang="en-US" dirty="0" smtClean="0"/>
              <a:t> the fact that the United Nations faces significant financial obstacles and is in need of reform, particularly in the humanitarian realm,</a:t>
            </a:r>
          </a:p>
          <a:p>
            <a:pPr marL="438912" indent="-320040" fontAlgn="auto">
              <a:spcBef>
                <a:spcPts val="0"/>
              </a:spcBef>
              <a:spcAft>
                <a:spcPts val="0"/>
              </a:spcAft>
              <a:buFont typeface="Wingdings 2"/>
              <a:buChar char=""/>
              <a:defRPr/>
            </a:pPr>
            <a:r>
              <a:rPr lang="en-US" dirty="0" smtClean="0"/>
              <a:t>1. </a:t>
            </a:r>
            <a:r>
              <a:rPr lang="en-US" u="sng" dirty="0" smtClean="0"/>
              <a:t>Encourages</a:t>
            </a:r>
            <a:r>
              <a:rPr lang="en-US" dirty="0" smtClean="0"/>
              <a:t> all relevant agencies of the United Nations to collaborate more closely with countries at the grassroots level to enhance the carrying out of relief efforts; </a:t>
            </a:r>
            <a:r>
              <a:rPr lang="en-US" b="1" dirty="0" smtClean="0"/>
              <a:t>[use semicolons to separate operative clauses]</a:t>
            </a:r>
            <a:r>
              <a:rPr lang="en-US" dirty="0" smtClean="0"/>
              <a:t> </a:t>
            </a:r>
          </a:p>
          <a:p>
            <a:pPr marL="438912" indent="-320040" fontAlgn="auto">
              <a:spcBef>
                <a:spcPts val="0"/>
              </a:spcBef>
              <a:spcAft>
                <a:spcPts val="0"/>
              </a:spcAft>
              <a:buFont typeface="Wingdings 2"/>
              <a:buChar char=""/>
              <a:defRPr/>
            </a:pPr>
            <a:r>
              <a:rPr lang="en-US" dirty="0" smtClean="0"/>
              <a:t>2. </a:t>
            </a:r>
            <a:r>
              <a:rPr lang="en-US" u="sng" dirty="0" smtClean="0"/>
              <a:t>Urges</a:t>
            </a:r>
            <a:r>
              <a:rPr lang="en-US" dirty="0" smtClean="0"/>
              <a:t> member states to comply with the goals of the UN Department of Humanitarian Affairs to streamline efforts of humanitarian aid; </a:t>
            </a:r>
          </a:p>
          <a:p>
            <a:pPr marL="438912" indent="-320040" fontAlgn="auto">
              <a:spcBef>
                <a:spcPts val="0"/>
              </a:spcBef>
              <a:spcAft>
                <a:spcPts val="0"/>
              </a:spcAft>
              <a:buFont typeface="Wingdings 2"/>
              <a:buChar char=""/>
              <a:defRPr/>
            </a:pPr>
            <a:r>
              <a:rPr lang="en-US" dirty="0" smtClean="0"/>
              <a:t>3. </a:t>
            </a:r>
            <a:r>
              <a:rPr lang="en-US" u="sng" dirty="0" smtClean="0"/>
              <a:t>Requests</a:t>
            </a:r>
            <a:r>
              <a:rPr lang="en-US" dirty="0" smtClean="0"/>
              <a:t> that all nations develop rapid deployment forces to better enhance the coordination of relief efforts of humanitarian assistance in complex emergencies; </a:t>
            </a:r>
          </a:p>
          <a:p>
            <a:pPr marL="438912" indent="-320040" fontAlgn="auto">
              <a:spcBef>
                <a:spcPts val="0"/>
              </a:spcBef>
              <a:spcAft>
                <a:spcPts val="0"/>
              </a:spcAft>
              <a:buFont typeface="Wingdings 2"/>
              <a:buChar char=""/>
              <a:defRPr/>
            </a:pPr>
            <a:r>
              <a:rPr lang="en-US" dirty="0" smtClean="0"/>
              <a:t>4. </a:t>
            </a:r>
            <a:r>
              <a:rPr lang="en-US" u="sng" dirty="0" smtClean="0"/>
              <a:t>Calls</a:t>
            </a:r>
            <a:r>
              <a:rPr lang="en-US" dirty="0" smtClean="0"/>
              <a:t> for the development of a United Nations Trust Fund that encourages voluntary donations from the private transnational sector to aid in funding the implementation of rapid deployment forces; </a:t>
            </a:r>
          </a:p>
          <a:p>
            <a:pPr marL="438912" indent="-320040" fontAlgn="auto">
              <a:spcBef>
                <a:spcPts val="0"/>
              </a:spcBef>
              <a:spcAft>
                <a:spcPts val="0"/>
              </a:spcAft>
              <a:buFont typeface="Wingdings 2"/>
              <a:buChar char=""/>
              <a:defRPr/>
            </a:pPr>
            <a:r>
              <a:rPr lang="en-US" dirty="0" smtClean="0"/>
              <a:t>5. </a:t>
            </a:r>
            <a:r>
              <a:rPr lang="en-US" u="sng" dirty="0" smtClean="0"/>
              <a:t>Stresses</a:t>
            </a:r>
            <a:r>
              <a:rPr lang="en-US" dirty="0" smtClean="0"/>
              <a:t> the continuing need for impartial and objective information on the political, economic and social situations and events of all countries; </a:t>
            </a:r>
          </a:p>
          <a:p>
            <a:pPr marL="438912" indent="-320040" fontAlgn="auto">
              <a:spcBef>
                <a:spcPts val="0"/>
              </a:spcBef>
              <a:spcAft>
                <a:spcPts val="0"/>
              </a:spcAft>
              <a:buFont typeface="Wingdings 2"/>
              <a:buChar char=""/>
              <a:defRPr/>
            </a:pPr>
            <a:r>
              <a:rPr lang="en-US" dirty="0" smtClean="0"/>
              <a:t>6. </a:t>
            </a:r>
            <a:r>
              <a:rPr lang="en-US" u="sng" dirty="0" smtClean="0"/>
              <a:t>Calls</a:t>
            </a:r>
            <a:r>
              <a:rPr lang="en-US" dirty="0" smtClean="0"/>
              <a:t> upon states to respond quickly and generously to consolidated appeals for humanitarian assistance; and </a:t>
            </a:r>
          </a:p>
          <a:p>
            <a:pPr marL="438912" indent="-320040" fontAlgn="auto">
              <a:spcBef>
                <a:spcPts val="0"/>
              </a:spcBef>
              <a:spcAft>
                <a:spcPts val="0"/>
              </a:spcAft>
              <a:buFont typeface="Wingdings 2"/>
              <a:buChar char=""/>
              <a:defRPr/>
            </a:pPr>
            <a:r>
              <a:rPr lang="en-US" dirty="0" smtClean="0"/>
              <a:t>7. </a:t>
            </a:r>
            <a:r>
              <a:rPr lang="en-US" u="sng" dirty="0" smtClean="0"/>
              <a:t>Requests</a:t>
            </a:r>
            <a:r>
              <a:rPr lang="en-US" dirty="0" smtClean="0"/>
              <a:t> the expansion of preventive actions and assurance of post-conflict assistance through reconstruction and development. </a:t>
            </a:r>
            <a:r>
              <a:rPr lang="en-US" b="1" dirty="0" smtClean="0"/>
              <a:t>[end resolutions with a period]</a:t>
            </a:r>
            <a:endParaRPr lang="en-US" dirty="0" smtClean="0"/>
          </a:p>
          <a:p>
            <a:pPr marL="438912" indent="-320040" fontAlgn="auto">
              <a:spcBef>
                <a:spcPts val="0"/>
              </a:spcBef>
              <a:spcAft>
                <a:spcPts val="0"/>
              </a:spcAft>
              <a:buFont typeface="Wingdings 2"/>
              <a:buChar cha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How to set up a formal debate</a:t>
            </a:r>
            <a:endParaRPr lang="en-US" dirty="0">
              <a:solidFill>
                <a:schemeClr val="accent1">
                  <a:satMod val="150000"/>
                </a:schemeClr>
              </a:solidFill>
            </a:endParaRPr>
          </a:p>
        </p:txBody>
      </p:sp>
      <p:sp>
        <p:nvSpPr>
          <p:cNvPr id="14338" name="Content Placeholder 2"/>
          <p:cNvSpPr>
            <a:spLocks noGrp="1"/>
          </p:cNvSpPr>
          <p:nvPr>
            <p:ph idx="1"/>
          </p:nvPr>
        </p:nvSpPr>
        <p:spPr/>
        <p:txBody>
          <a:bodyPr/>
          <a:lstStyle/>
          <a:p>
            <a:r>
              <a:rPr lang="en-US" sz="2000" smtClean="0"/>
              <a:t>Once you have your country assignments, you should then be prepared to work together with the other countries in your block (i.e. nations that have similar ideas and opinions on the conflict)</a:t>
            </a:r>
          </a:p>
          <a:p>
            <a:r>
              <a:rPr lang="en-US" sz="2000" smtClean="0"/>
              <a:t>You should then formulate your opinions formally in a position paper, these can vary at length but the goal is to reflect your nations ideas and opinions, not your personal bias. These are useful once debate begins, it gives you direction with your points.</a:t>
            </a:r>
          </a:p>
          <a:p>
            <a:r>
              <a:rPr lang="en-US" sz="2000" smtClean="0"/>
              <a:t>Also to secondary research on your country, familiarize yourself on how they voted in the general assembly if the information is available </a:t>
            </a:r>
          </a:p>
          <a:p>
            <a:r>
              <a:rPr lang="en-US" sz="2000" smtClean="0"/>
              <a:t>You should always do secondary research to learn more about the topic, simulations will be given to you with the necessary information but going above that does not hurt you. </a:t>
            </a:r>
          </a:p>
          <a:p>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The Flow of Debate</a:t>
            </a:r>
            <a:endParaRPr lang="en-US" dirty="0">
              <a:solidFill>
                <a:schemeClr val="accent1">
                  <a:satMod val="150000"/>
                </a:schemeClr>
              </a:solidFill>
            </a:endParaRPr>
          </a:p>
        </p:txBody>
      </p:sp>
      <p:sp>
        <p:nvSpPr>
          <p:cNvPr id="15362" name="Content Placeholder 2"/>
          <p:cNvSpPr>
            <a:spLocks noGrp="1"/>
          </p:cNvSpPr>
          <p:nvPr>
            <p:ph idx="1"/>
          </p:nvPr>
        </p:nvSpPr>
        <p:spPr/>
        <p:txBody>
          <a:bodyPr/>
          <a:lstStyle/>
          <a:p>
            <a:r>
              <a:rPr lang="en-US" sz="2800" smtClean="0"/>
              <a:t>Each meeting will begin with a roll call of present nations </a:t>
            </a:r>
          </a:p>
          <a:p>
            <a:r>
              <a:rPr lang="en-US" sz="2800" smtClean="0"/>
              <a:t>The Moderators will then discuss what is on the agenda so as to guide debate toward a specific goal</a:t>
            </a:r>
          </a:p>
          <a:p>
            <a:r>
              <a:rPr lang="en-US" sz="2800" smtClean="0"/>
              <a:t>Points and motions will be made, voted on (majority wins),  and debate will begin following what has been voted</a:t>
            </a:r>
          </a:p>
          <a:p>
            <a:r>
              <a:rPr lang="en-US" sz="2800" smtClean="0"/>
              <a:t>The debate then proceeds formally or informally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Points within Debate</a:t>
            </a:r>
            <a:endParaRPr lang="en-US" dirty="0">
              <a:solidFill>
                <a:schemeClr val="accent1">
                  <a:satMod val="150000"/>
                </a:schemeClr>
              </a:solidFill>
            </a:endParaRPr>
          </a:p>
        </p:txBody>
      </p:sp>
      <p:sp>
        <p:nvSpPr>
          <p:cNvPr id="16386" name="Content Placeholder 2"/>
          <p:cNvSpPr>
            <a:spLocks noGrp="1"/>
          </p:cNvSpPr>
          <p:nvPr>
            <p:ph idx="1"/>
          </p:nvPr>
        </p:nvSpPr>
        <p:spPr/>
        <p:txBody>
          <a:bodyPr/>
          <a:lstStyle/>
          <a:p>
            <a:r>
              <a:rPr lang="en-US" sz="1800" smtClean="0"/>
              <a:t>A</a:t>
            </a:r>
            <a:r>
              <a:rPr lang="en-US" sz="1800" i="1" smtClean="0"/>
              <a:t> point </a:t>
            </a:r>
            <a:r>
              <a:rPr lang="en-US" sz="1800" smtClean="0"/>
              <a:t>is a request raised by a delegate for information or an action relating to that of the delegate</a:t>
            </a:r>
          </a:p>
          <a:p>
            <a:r>
              <a:rPr lang="en-US" sz="1800" smtClean="0"/>
              <a:t>A </a:t>
            </a:r>
            <a:r>
              <a:rPr lang="en-US" sz="1800" b="1" smtClean="0"/>
              <a:t>point of order</a:t>
            </a:r>
            <a:r>
              <a:rPr lang="en-US" sz="1800" smtClean="0"/>
              <a:t> is used when a delegate believes the chair has made an error in the running of the committee. The Delegate should only specify the errors they believe were made in the formal committee procedure, and may not address the topic being discussed.</a:t>
            </a:r>
          </a:p>
          <a:p>
            <a:r>
              <a:rPr lang="en-US" sz="1800" smtClean="0"/>
              <a:t>A </a:t>
            </a:r>
            <a:r>
              <a:rPr lang="en-US" sz="1800" b="1" smtClean="0"/>
              <a:t>point of inquiry</a:t>
            </a:r>
            <a:r>
              <a:rPr lang="en-US" sz="1800" smtClean="0"/>
              <a:t> (also known as a </a:t>
            </a:r>
            <a:r>
              <a:rPr lang="en-US" sz="1800" b="1" smtClean="0"/>
              <a:t>point of parliamentary procedure</a:t>
            </a:r>
            <a:r>
              <a:rPr lang="en-US" sz="1800" smtClean="0"/>
              <a:t>) can be made when the floor is open (i.e. when no other delegate is speaking) in order to ask the chairperson a question regarding the rules of procedure.</a:t>
            </a:r>
          </a:p>
          <a:p>
            <a:r>
              <a:rPr lang="en-US" sz="1800" smtClean="0"/>
              <a:t>A delegate may raise a </a:t>
            </a:r>
            <a:r>
              <a:rPr lang="en-US" sz="1800" b="1" smtClean="0"/>
              <a:t>point of personal privilege</a:t>
            </a:r>
            <a:r>
              <a:rPr lang="en-US" sz="1800" smtClean="0"/>
              <a:t> in order to inform the chairperson of a physical discomfort he or she is experiencing, such as not being able to hear another delegate’s speech.</a:t>
            </a:r>
          </a:p>
          <a:p>
            <a:r>
              <a:rPr lang="en-US" sz="1800" smtClean="0"/>
              <a:t>A delegate raises a </a:t>
            </a:r>
            <a:r>
              <a:rPr lang="en-US" sz="1800" b="1" smtClean="0"/>
              <a:t>point of information</a:t>
            </a:r>
            <a:r>
              <a:rPr lang="en-US" sz="1800" smtClean="0"/>
              <a:t> in order to pose a question to a speaker during formal debate. The speaker chooses whether or not to yield his or her time to points of information.</a:t>
            </a:r>
            <a:endParaRPr lang="en-US" sz="1800" i="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Formal Debate</a:t>
            </a:r>
            <a:endParaRPr lang="en-US" dirty="0">
              <a:solidFill>
                <a:schemeClr val="accent1">
                  <a:satMod val="150000"/>
                </a:schemeClr>
              </a:solidFill>
            </a:endParaRPr>
          </a:p>
        </p:txBody>
      </p:sp>
      <p:sp>
        <p:nvSpPr>
          <p:cNvPr id="17410" name="Content Placeholder 2"/>
          <p:cNvSpPr>
            <a:spLocks noGrp="1"/>
          </p:cNvSpPr>
          <p:nvPr>
            <p:ph idx="1"/>
          </p:nvPr>
        </p:nvSpPr>
        <p:spPr/>
        <p:txBody>
          <a:bodyPr/>
          <a:lstStyle/>
          <a:p>
            <a:r>
              <a:rPr lang="en-US" sz="2000" smtClean="0"/>
              <a:t>Formal debate means that nations volunteer to be put on a speakers list in which they will have a certain time limit (usually 2-5 minutes) in which they state their nations position and suggestions of action</a:t>
            </a:r>
          </a:p>
          <a:p>
            <a:r>
              <a:rPr lang="en-US" sz="2000" smtClean="0"/>
              <a:t>If delegates create working papers then formal debate is where they present them in order to gain support from other delegates who may vote outside of their block</a:t>
            </a:r>
          </a:p>
          <a:p>
            <a:r>
              <a:rPr lang="en-US" sz="2000" smtClean="0"/>
              <a:t>After the time ends for the speakers list, then points or motions can be made to move forward with the list or revert to informal debate in order to create resolutions or working papers.</a:t>
            </a:r>
          </a:p>
          <a:p>
            <a:r>
              <a:rPr lang="en-US" sz="2000" smtClean="0"/>
              <a:t>If the speakers list is exhausted, then the delegates move to voting procedures (nations may be recycled if they wish)</a:t>
            </a:r>
          </a:p>
          <a:p>
            <a:endParaRPr lang="en-US"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Informal Debate</a:t>
            </a:r>
            <a:endParaRPr lang="en-US" dirty="0">
              <a:solidFill>
                <a:schemeClr val="accent1">
                  <a:satMod val="150000"/>
                </a:schemeClr>
              </a:solidFill>
            </a:endParaRPr>
          </a:p>
        </p:txBody>
      </p:sp>
      <p:sp>
        <p:nvSpPr>
          <p:cNvPr id="18434" name="Content Placeholder 2"/>
          <p:cNvSpPr>
            <a:spLocks noGrp="1"/>
          </p:cNvSpPr>
          <p:nvPr>
            <p:ph idx="1"/>
          </p:nvPr>
        </p:nvSpPr>
        <p:spPr/>
        <p:txBody>
          <a:bodyPr/>
          <a:lstStyle/>
          <a:p>
            <a:r>
              <a:rPr lang="en-US" sz="2000" smtClean="0"/>
              <a:t>Informal debate is divided into two sections</a:t>
            </a:r>
            <a:r>
              <a:rPr lang="en-US" sz="2000" b="1" smtClean="0"/>
              <a:t>, moderated or unmoderated caucuses</a:t>
            </a:r>
          </a:p>
          <a:p>
            <a:r>
              <a:rPr lang="en-US" sz="2000" smtClean="0"/>
              <a:t>In a </a:t>
            </a:r>
            <a:r>
              <a:rPr lang="en-US" sz="2000" i="1" smtClean="0"/>
              <a:t>moderated</a:t>
            </a:r>
            <a:r>
              <a:rPr lang="en-US" sz="2000" smtClean="0"/>
              <a:t> caucus, delegates have the opportunity to discuss the topics on the agenda by making short speeches in front of the delegation (usually 30 seconds-1 minute). This debate is often used when topic is new and needs to be given more thought. It is also used to find alliances within your block or outside of your block in order to collaborate on a working paper</a:t>
            </a:r>
          </a:p>
          <a:p>
            <a:r>
              <a:rPr lang="en-US" sz="2000" smtClean="0"/>
              <a:t>In an</a:t>
            </a:r>
            <a:r>
              <a:rPr lang="en-US" sz="2000" i="1" smtClean="0"/>
              <a:t> unmoderated </a:t>
            </a:r>
            <a:r>
              <a:rPr lang="en-US" sz="2000" smtClean="0"/>
              <a:t>caucus nations are given a brief recess in order to collaborate informally with other nations to create working papers or resolutions.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Normal Actions of the UN</a:t>
            </a:r>
            <a:endParaRPr lang="en-US" dirty="0">
              <a:solidFill>
                <a:schemeClr val="accent1">
                  <a:satMod val="150000"/>
                </a:schemeClr>
              </a:solidFill>
            </a:endParaRPr>
          </a:p>
        </p:txBody>
      </p:sp>
      <p:sp>
        <p:nvSpPr>
          <p:cNvPr id="19458" name="Content Placeholder 2"/>
          <p:cNvSpPr>
            <a:spLocks noGrp="1"/>
          </p:cNvSpPr>
          <p:nvPr>
            <p:ph idx="1"/>
          </p:nvPr>
        </p:nvSpPr>
        <p:spPr/>
        <p:txBody>
          <a:bodyPr/>
          <a:lstStyle/>
          <a:p>
            <a:r>
              <a:rPr lang="en-US" sz="2000" smtClean="0"/>
              <a:t>Although crises differ, there are many precautions and actions that delegates vote for in their resolutions to maintain peace</a:t>
            </a:r>
          </a:p>
          <a:p>
            <a:r>
              <a:rPr lang="en-US" sz="2000" smtClean="0"/>
              <a:t>1. Maintaining a ceasefire, or establishing a DMZ</a:t>
            </a:r>
          </a:p>
          <a:p>
            <a:r>
              <a:rPr lang="en-US" sz="2000" smtClean="0"/>
              <a:t>2. economic sanctions to help enforce international law (often used when trying to sway a government away from undesirable policies)</a:t>
            </a:r>
          </a:p>
          <a:p>
            <a:r>
              <a:rPr lang="en-US" sz="2000" smtClean="0"/>
              <a:t>3. partitions</a:t>
            </a:r>
          </a:p>
          <a:p>
            <a:r>
              <a:rPr lang="en-US" sz="2000" smtClean="0"/>
              <a:t>4. Peacekeeping coalitions (armed or unarmed)</a:t>
            </a:r>
          </a:p>
          <a:p>
            <a:r>
              <a:rPr lang="en-US" sz="2000" smtClean="0"/>
              <a:t>5. economic aid (food, water, medicine, ect.)</a:t>
            </a:r>
          </a:p>
          <a:p>
            <a:r>
              <a:rPr lang="en-US" sz="2000" smtClean="0"/>
              <a:t>6. Condemnations</a:t>
            </a:r>
          </a:p>
          <a:p>
            <a:r>
              <a:rPr lang="en-US" sz="2000" smtClean="0"/>
              <a:t>7. Arrange peace talks and treaties </a:t>
            </a:r>
          </a:p>
          <a:p>
            <a:r>
              <a:rPr lang="en-US" sz="2000" smtClean="0"/>
              <a:t>8. Military Intervention</a:t>
            </a:r>
          </a:p>
          <a:p>
            <a:r>
              <a:rPr lang="en-US" sz="2000" smtClean="0"/>
              <a:t>9. Sever diplomatic relations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Working Papers</a:t>
            </a:r>
            <a:endParaRPr lang="en-US" dirty="0">
              <a:solidFill>
                <a:schemeClr val="accent1">
                  <a:satMod val="150000"/>
                </a:schemeClr>
              </a:solidFill>
            </a:endParaRPr>
          </a:p>
        </p:txBody>
      </p:sp>
      <p:sp>
        <p:nvSpPr>
          <p:cNvPr id="22530" name="Content Placeholder 2"/>
          <p:cNvSpPr>
            <a:spLocks noGrp="1"/>
          </p:cNvSpPr>
          <p:nvPr>
            <p:ph idx="1"/>
          </p:nvPr>
        </p:nvSpPr>
        <p:spPr/>
        <p:txBody>
          <a:bodyPr/>
          <a:lstStyle/>
          <a:p>
            <a:r>
              <a:rPr lang="en-US" sz="2800" smtClean="0"/>
              <a:t>These are pre-resolutions that reflect either the personal solutions or a country or those within their block. They are less formally written but still require the proper format.</a:t>
            </a:r>
          </a:p>
          <a:p>
            <a:r>
              <a:rPr lang="en-US" sz="2800" smtClean="0"/>
              <a:t>1. Heading</a:t>
            </a:r>
          </a:p>
          <a:p>
            <a:r>
              <a:rPr lang="en-US" sz="2800" smtClean="0"/>
              <a:t>2. Perambulatory Clauses</a:t>
            </a:r>
          </a:p>
          <a:p>
            <a:r>
              <a:rPr lang="en-US" sz="2800" smtClean="0"/>
              <a:t>3. Operative Clauses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Perambulatory Clauses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70000" lnSpcReduction="20000"/>
          </a:bodyPr>
          <a:lstStyle/>
          <a:p>
            <a:pPr marL="438912" indent="-320040" fontAlgn="auto">
              <a:spcBef>
                <a:spcPts val="0"/>
              </a:spcBef>
              <a:spcAft>
                <a:spcPts val="0"/>
              </a:spcAft>
              <a:buFont typeface="Wingdings 2"/>
              <a:buChar char=""/>
              <a:defRPr/>
            </a:pPr>
            <a:r>
              <a:rPr lang="en-US" i="1" dirty="0" err="1" smtClean="0"/>
              <a:t>Preambulatory</a:t>
            </a:r>
            <a:r>
              <a:rPr lang="en-US" i="1" dirty="0" smtClean="0"/>
              <a:t> Clauses</a:t>
            </a:r>
            <a:r>
              <a:rPr lang="en-US" dirty="0" smtClean="0"/>
              <a:t/>
            </a:r>
            <a:br>
              <a:rPr lang="en-US" dirty="0" smtClean="0"/>
            </a:br>
            <a:r>
              <a:rPr lang="en-US" dirty="0" smtClean="0"/>
              <a:t>The preamble of a draft resolution states the reasons for which the committee is addressing the topic and highlights past international action on the issue. Each clause begins with a present participle (called a </a:t>
            </a:r>
            <a:r>
              <a:rPr lang="en-US" dirty="0" err="1" smtClean="0"/>
              <a:t>preambulatory</a:t>
            </a:r>
            <a:r>
              <a:rPr lang="en-US" dirty="0" smtClean="0"/>
              <a:t> phrase) and ends with a comma. </a:t>
            </a:r>
            <a:r>
              <a:rPr lang="en-US" dirty="0" err="1" smtClean="0"/>
              <a:t>Preambulatory</a:t>
            </a:r>
            <a:r>
              <a:rPr lang="en-US" dirty="0" smtClean="0"/>
              <a:t> clauses can include:</a:t>
            </a:r>
          </a:p>
          <a:p>
            <a:pPr marL="438912" indent="-320040" fontAlgn="auto">
              <a:spcBef>
                <a:spcPts val="0"/>
              </a:spcBef>
              <a:spcAft>
                <a:spcPts val="0"/>
              </a:spcAft>
              <a:buFont typeface="Wingdings 2"/>
              <a:buChar char=""/>
              <a:defRPr/>
            </a:pPr>
            <a:r>
              <a:rPr lang="en-US" dirty="0" smtClean="0"/>
              <a:t>References to the UN Charter; </a:t>
            </a:r>
          </a:p>
          <a:p>
            <a:pPr marL="438912" indent="-320040" fontAlgn="auto">
              <a:spcBef>
                <a:spcPts val="0"/>
              </a:spcBef>
              <a:spcAft>
                <a:spcPts val="0"/>
              </a:spcAft>
              <a:buFont typeface="Wingdings 2"/>
              <a:buChar char=""/>
              <a:defRPr/>
            </a:pPr>
            <a:r>
              <a:rPr lang="en-US" dirty="0" smtClean="0"/>
              <a:t>Citations of past UN resolutions or treaties on the topic under discussion; </a:t>
            </a:r>
          </a:p>
          <a:p>
            <a:pPr marL="438912" indent="-320040" fontAlgn="auto">
              <a:spcBef>
                <a:spcPts val="0"/>
              </a:spcBef>
              <a:spcAft>
                <a:spcPts val="0"/>
              </a:spcAft>
              <a:buFont typeface="Wingdings 2"/>
              <a:buChar char=""/>
              <a:defRPr/>
            </a:pPr>
            <a:r>
              <a:rPr lang="en-US" dirty="0" smtClean="0"/>
              <a:t>Mentions of statements made by the Secretary-General or a relevant UN body or agency; </a:t>
            </a:r>
          </a:p>
          <a:p>
            <a:pPr marL="438912" indent="-320040" fontAlgn="auto">
              <a:spcBef>
                <a:spcPts val="0"/>
              </a:spcBef>
              <a:spcAft>
                <a:spcPts val="0"/>
              </a:spcAft>
              <a:buFont typeface="Wingdings 2"/>
              <a:buChar char=""/>
              <a:defRPr/>
            </a:pPr>
            <a:r>
              <a:rPr lang="en-US" dirty="0" smtClean="0"/>
              <a:t>Recognition of the efforts of regional or nongovernmental organizations in dealing with the issue; and </a:t>
            </a:r>
          </a:p>
          <a:p>
            <a:pPr marL="438912" indent="-320040" fontAlgn="auto">
              <a:spcBef>
                <a:spcPts val="0"/>
              </a:spcBef>
              <a:spcAft>
                <a:spcPts val="0"/>
              </a:spcAft>
              <a:buFont typeface="Wingdings 2"/>
              <a:buChar char=""/>
              <a:defRPr/>
            </a:pPr>
            <a:r>
              <a:rPr lang="en-US" dirty="0" smtClean="0"/>
              <a:t>General statements on the topic, its significance and its impact</a:t>
            </a:r>
          </a:p>
          <a:p>
            <a:pPr marL="438912" indent="-320040" fontAlgn="auto">
              <a:spcBef>
                <a:spcPts val="0"/>
              </a:spcBef>
              <a:spcAft>
                <a:spcPts val="0"/>
              </a:spcAft>
              <a:buFont typeface="Wingdings 2"/>
              <a:buChar cha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306</TotalTime>
  <Words>1294</Words>
  <Application>Microsoft Office PowerPoint</Application>
  <PresentationFormat>On-screen Show (4:3)</PresentationFormat>
  <Paragraphs>58</Paragraphs>
  <Slides>14</Slides>
  <Notes>0</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14</vt:i4>
      </vt:variant>
    </vt:vector>
  </HeadingPairs>
  <TitlesOfParts>
    <vt:vector size="27" baseType="lpstr">
      <vt:lpstr>Corbel</vt:lpstr>
      <vt:lpstr>Arial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Drew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Drew MUN Fall 2008  </dc:title>
  <dc:creator>nfavret</dc:creator>
  <cp:lastModifiedBy>nfavret</cp:lastModifiedBy>
  <cp:revision>12</cp:revision>
  <dcterms:created xsi:type="dcterms:W3CDTF">2008-10-08T17:19:32Z</dcterms:created>
  <dcterms:modified xsi:type="dcterms:W3CDTF">2009-02-24T19:51:36Z</dcterms:modified>
</cp:coreProperties>
</file>